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60" r:id="rId4"/>
    <p:sldId id="285" r:id="rId5"/>
    <p:sldId id="259" r:id="rId6"/>
    <p:sldId id="261" r:id="rId7"/>
    <p:sldId id="287" r:id="rId8"/>
    <p:sldId id="294" r:id="rId9"/>
    <p:sldId id="288" r:id="rId10"/>
    <p:sldId id="293" r:id="rId11"/>
    <p:sldId id="295" r:id="rId12"/>
    <p:sldId id="296" r:id="rId13"/>
    <p:sldId id="289" r:id="rId14"/>
    <p:sldId id="262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1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31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D7BB-4DBF-4C6E-8885-494F5E9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0A364-5E7A-4204-A11A-57E75E074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A62B4-0453-4071-A114-157ACC6F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0563D-C05A-4AC3-B76D-1B8871E5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FF013-E05F-40E8-A2D1-3A11C75B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9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39185-1AFB-4E30-8CC1-B4F0356F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940A0F-1A2C-4806-9A4C-2F30AE8CE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4AAA2C-706A-44EB-989C-810AB7EF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1978B-E1DF-41F9-8E6F-109821B9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392ED-AF9B-43C1-ADD0-A4965615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3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B4C37-B5A5-462C-9D0A-9CDB27887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B7568-1AF4-4897-A5C5-DC5A98FF0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FE662-16A1-4C7E-A600-183AF8C6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FB04E-9EB3-442F-BF29-5550F8E9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1228E-73FE-4680-9EEF-BB5C5145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7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12C59-67B8-43CC-AA86-A8E7CAFA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8C7E8-DDF0-4267-9289-3987D9FB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F74555-12BB-47BC-AEB2-FA127398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69EAA-CB10-486A-8154-E61B4123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7B7D1-4E6D-48BA-BA6E-63AD22F1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BBDE9-49EF-48C5-B4E4-A722CD50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A36F3-A9B7-4FC1-B22D-3E2A92F1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C8AE6-4266-4ABF-950C-F66F6FCA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5D03A-89E3-4041-BDEF-A15EF043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53856-0582-4C7C-AF14-97AE064B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4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B30D8-244A-4E62-9879-40B481E0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9AC6D-A9CC-47F3-A3EA-F89DDB08F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B6F2D-5B8E-47FD-A63C-1DA2F4FFC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37958-D395-44BA-8593-5059FE78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67927-DFA0-455D-9871-BDE7AEA1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AD345A-493E-4F47-9CCF-62EB341A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B60B5-4156-4E30-AD90-590258E9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42BF0-79E6-4560-974D-888BC5EE3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7A925-0ABF-470D-A60D-5579C0966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BBEE5-E374-4ED3-A998-219EB1333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284905-2A92-478D-9C39-41EB2B782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6BBF46-AFBA-4DCB-849F-D588B97C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EFA13F-7E74-47E8-9034-DE8217B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7E4DD9-25CA-4424-9B2D-E5EA00D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7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1914C-ECEA-4D03-B1DE-481A89B4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3200CB-7292-4B6F-B60E-FC1C6926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D44510-C683-43C3-A043-74C2F4E1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B28E24-3F77-483E-9CC2-E754DC20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6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6F9CFC-A91D-4EF3-BD3C-98EE10EB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E1BA0C-42BA-4B65-82DB-E3EE6C33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A4D792-6357-4D2C-9ED2-A80C5CB7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0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44627-F8A8-4DF3-B21C-7FCF3023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3B066-9B1C-4E5F-B9D1-B0C560BD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3ED589-DE75-451A-A049-0279DF06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12CCB8-88CB-45C0-9AEC-6AC879F8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ED7E3-0FD0-4C0E-B986-B8B6AFD4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86ACAD-0970-4985-B342-0B122AC4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06BAB-06D0-4CD9-B81F-E5D09A3A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577D6F-87AE-4012-AF46-D60B0ABF6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D702B7-6966-46DF-A48C-FE9964A5D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633963-F247-443A-AB00-F402FA5B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45A680-E039-4CEB-B0A8-605F31A9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F6D4A-2245-451C-9275-5AC014A2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80767-859A-4E05-A7F5-21A209F3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6F16D-B885-4E49-8D0E-A902C93D5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91FAA-1823-4E98-B5B0-6DCFA9414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8148-77FF-440F-88C2-8DB3DEF761AB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4D1A4-CECC-4A81-84C1-1522DD8C0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6A40E-9EB9-49C5-B799-3E10BE3A7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42.fss.ru/about/branchs/index.s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k.fss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53B67-3F4E-46C2-AF21-310BB7ACA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28EB5E-25EC-4336-82AD-326B61428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E445B3-D31E-4C47-BA49-8BB8211FC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7"/>
            <a:ext cx="12192000" cy="686247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817BD1-5958-40AF-AFE8-993148BBF7C3}"/>
              </a:ext>
            </a:extLst>
          </p:cNvPr>
          <p:cNvSpPr/>
          <p:nvPr/>
        </p:nvSpPr>
        <p:spPr>
          <a:xfrm>
            <a:off x="1650247" y="2173288"/>
            <a:ext cx="538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27" dirty="0">
                <a:ln w="1143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ФСС </a:t>
            </a:r>
            <a:endParaRPr lang="ru-RU" sz="4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52F4A348-3AA2-4284-B989-A615E8A4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7" y="339021"/>
            <a:ext cx="876240" cy="11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6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44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1653925" y="92434"/>
            <a:ext cx="888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1. Дополнение к предыдущему слайду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1335372-8CD2-47E0-B6E3-E7CB9A3F9324}"/>
              </a:ext>
            </a:extLst>
          </p:cNvPr>
          <p:cNvSpPr txBox="1">
            <a:spLocks/>
          </p:cNvSpPr>
          <p:nvPr/>
        </p:nvSpPr>
        <p:spPr>
          <a:xfrm>
            <a:off x="5016500" y="2975746"/>
            <a:ext cx="665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Образец обращения. </a:t>
            </a:r>
          </a:p>
          <a:p>
            <a:pPr algn="ctr"/>
            <a:r>
              <a:rPr lang="ru-RU" sz="2400" dirty="0"/>
              <a:t>Прошу предоставить</a:t>
            </a:r>
            <a:r>
              <a:rPr lang="en-US" sz="2400" dirty="0"/>
              <a:t> </a:t>
            </a:r>
            <a:r>
              <a:rPr lang="ru-RU" sz="2400" dirty="0"/>
              <a:t>справку 2-НДФЛ  по выплаченным мне пособиям по временной нетрудоспособности за период с 01.01.2020 по 31.12.2020, в целях заполнения мною  сведений о доходах, расходах, об имуществе и обязательствах имущественного характера.</a:t>
            </a:r>
          </a:p>
        </p:txBody>
      </p:sp>
      <p:pic>
        <p:nvPicPr>
          <p:cNvPr id="11" name="Объект 9">
            <a:extLst>
              <a:ext uri="{FF2B5EF4-FFF2-40B4-BE49-F238E27FC236}">
                <a16:creationId xmlns:a16="http://schemas.microsoft.com/office/drawing/2014/main" id="{3B75E2A3-068F-4C6C-AE40-02ABC9228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09" y="1609204"/>
            <a:ext cx="4764291" cy="4058645"/>
          </a:xfrm>
        </p:spPr>
      </p:pic>
    </p:spTree>
    <p:extLst>
      <p:ext uri="{BB962C8B-B14F-4D97-AF65-F5344CB8AC3E}">
        <p14:creationId xmlns:p14="http://schemas.microsoft.com/office/powerpoint/2010/main" val="209109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44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1653925" y="92434"/>
            <a:ext cx="888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2. Дополнение к предыдущему слайду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1335372-8CD2-47E0-B6E3-E7CB9A3F9324}"/>
              </a:ext>
            </a:extLst>
          </p:cNvPr>
          <p:cNvSpPr txBox="1">
            <a:spLocks/>
          </p:cNvSpPr>
          <p:nvPr/>
        </p:nvSpPr>
        <p:spPr>
          <a:xfrm>
            <a:off x="6615275" y="1894971"/>
            <a:ext cx="5576725" cy="4183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Тип запроса: Обращение 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Субъект Российской Федерации: Кемеровская область 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Территориальный орган: </a:t>
            </a:r>
            <a:r>
              <a:rPr lang="ru-RU" sz="2400" u="sng" dirty="0">
                <a:hlinkClick r:id="rId3"/>
              </a:rPr>
              <a:t>http://r42.fss.ru/about/branchs/index.shtml</a:t>
            </a:r>
            <a:endParaRPr lang="ru-RU" sz="2400" dirty="0"/>
          </a:p>
          <a:p>
            <a:pPr algn="ctr"/>
            <a:br>
              <a:rPr lang="ru-RU" sz="2400" dirty="0"/>
            </a:br>
            <a:r>
              <a:rPr lang="ru-RU" sz="2400" dirty="0"/>
              <a:t>Тематика запроса: Обеспечение пособия по временной нетрудоспособности</a:t>
            </a:r>
          </a:p>
        </p:txBody>
      </p:sp>
      <p:pic>
        <p:nvPicPr>
          <p:cNvPr id="15" name="Объект 9">
            <a:extLst>
              <a:ext uri="{FF2B5EF4-FFF2-40B4-BE49-F238E27FC236}">
                <a16:creationId xmlns:a16="http://schemas.microsoft.com/office/drawing/2014/main" id="{18039851-F7B1-4AA6-93BC-4A01D5631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" y="1207252"/>
            <a:ext cx="6609228" cy="5630328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668950B-FC36-419D-8FA4-5CAAC662F371}"/>
              </a:ext>
            </a:extLst>
          </p:cNvPr>
          <p:cNvCxnSpPr>
            <a:cxnSpLocks/>
          </p:cNvCxnSpPr>
          <p:nvPr/>
        </p:nvCxnSpPr>
        <p:spPr>
          <a:xfrm>
            <a:off x="1202423" y="4207926"/>
            <a:ext cx="27504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C11E9CC-50E9-49D5-B16A-02237599B5C6}"/>
              </a:ext>
            </a:extLst>
          </p:cNvPr>
          <p:cNvSpPr/>
          <p:nvPr/>
        </p:nvSpPr>
        <p:spPr>
          <a:xfrm>
            <a:off x="3952875" y="3733310"/>
            <a:ext cx="2175902" cy="9492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+mj-lt"/>
              </a:rPr>
              <a:t>Выбрать нужный на сайте</a:t>
            </a:r>
            <a:br>
              <a:rPr lang="ru-RU" sz="1400" dirty="0">
                <a:latin typeface="+mj-lt"/>
              </a:rPr>
            </a:br>
            <a:r>
              <a:rPr lang="ru-RU" sz="1400" u="sng" dirty="0">
                <a:hlinkClick r:id="rId3"/>
              </a:rPr>
              <a:t>http://r42.fss.ru/about/branchs/index.shtml</a:t>
            </a:r>
            <a:endParaRPr lang="ru-RU" sz="1400" dirty="0"/>
          </a:p>
          <a:p>
            <a:pPr algn="ctr"/>
            <a:endParaRPr lang="ru-RU" sz="1400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0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838200" y="-126599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 На шаге </a:t>
            </a:r>
            <a:r>
              <a:rPr lang="en-US" sz="3200" dirty="0"/>
              <a:t>3</a:t>
            </a:r>
            <a:r>
              <a:rPr lang="ru-RU" sz="3200" dirty="0"/>
              <a:t> требуется нажать кнопку «Сохранить» 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6703220-35BA-4EED-B5EC-1EA7FA5B1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9045"/>
            <a:ext cx="10515600" cy="4204498"/>
          </a:xfrm>
        </p:spPr>
      </p:pic>
    </p:spTree>
    <p:extLst>
      <p:ext uri="{BB962C8B-B14F-4D97-AF65-F5344CB8AC3E}">
        <p14:creationId xmlns:p14="http://schemas.microsoft.com/office/powerpoint/2010/main" val="78634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1066799" y="143533"/>
            <a:ext cx="9628079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Откроется уведомление о сохранении запроса в статусе черновика, нажимаем «ОК», сразу после этого откроется сохраненный запрос который требуется отправить нажатием кнопки «Отправить»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F92423-BBD8-43E2-9207-E11B0B870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r="1968" b="8586"/>
          <a:stretch/>
        </p:blipFill>
        <p:spPr>
          <a:xfrm>
            <a:off x="-8950" y="1652482"/>
            <a:ext cx="4103642" cy="2013379"/>
          </a:xfrm>
        </p:spPr>
      </p:pic>
      <p:pic>
        <p:nvPicPr>
          <p:cNvPr id="10" name="Объект 10">
            <a:extLst>
              <a:ext uri="{FF2B5EF4-FFF2-40B4-BE49-F238E27FC236}">
                <a16:creationId xmlns:a16="http://schemas.microsoft.com/office/drawing/2014/main" id="{19C72AAF-DDCF-4457-9919-58D403545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86" y="3130445"/>
            <a:ext cx="9154614" cy="36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6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990600" y="-185738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По прошествии 3-х дней должен прийти ответ в личный кабинет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6A2E63B7-0D8F-4C31-9C4E-0C8C4173D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50" y="1147620"/>
            <a:ext cx="5122462" cy="3533174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7B2404-7B45-41BB-AC52-6931866E7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8" y="5259397"/>
            <a:ext cx="5122462" cy="156128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659B702-ABCE-4E5D-8715-A24BAD496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30" y="2061159"/>
            <a:ext cx="2821492" cy="353317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1F9B36-94D1-459F-ABCC-4E0CC78CE0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669" y="2055772"/>
            <a:ext cx="3933331" cy="3543948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2BDA2F5-6770-4017-AC47-78BC11C65C8D}"/>
              </a:ext>
            </a:extLst>
          </p:cNvPr>
          <p:cNvCxnSpPr>
            <a:cxnSpLocks/>
          </p:cNvCxnSpPr>
          <p:nvPr/>
        </p:nvCxnSpPr>
        <p:spPr>
          <a:xfrm flipH="1">
            <a:off x="2908663" y="4232366"/>
            <a:ext cx="470263" cy="2108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205F3B9-937F-47CB-BFEE-2F5F2A26E7D3}"/>
              </a:ext>
            </a:extLst>
          </p:cNvPr>
          <p:cNvCxnSpPr>
            <a:cxnSpLocks/>
          </p:cNvCxnSpPr>
          <p:nvPr/>
        </p:nvCxnSpPr>
        <p:spPr>
          <a:xfrm flipV="1">
            <a:off x="3041060" y="4824549"/>
            <a:ext cx="2456266" cy="1515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7AC8DB3-C92C-4632-9CCB-55C8C6C52A86}"/>
              </a:ext>
            </a:extLst>
          </p:cNvPr>
          <p:cNvCxnSpPr>
            <a:cxnSpLocks/>
          </p:cNvCxnSpPr>
          <p:nvPr/>
        </p:nvCxnSpPr>
        <p:spPr>
          <a:xfrm flipV="1">
            <a:off x="6524083" y="3553097"/>
            <a:ext cx="1836146" cy="10624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5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5D524-2E2A-49DD-BACE-DDD30C95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837E69-C13E-4B57-9CF9-5A0E6F20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5FF34D-FE4A-440D-9E9E-93E2BEC70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77"/>
            <a:ext cx="12192000" cy="686247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0107C6-6BCD-4D23-AB43-909030C2D292}"/>
              </a:ext>
            </a:extLst>
          </p:cNvPr>
          <p:cNvSpPr/>
          <p:nvPr/>
        </p:nvSpPr>
        <p:spPr>
          <a:xfrm>
            <a:off x="1532435" y="946893"/>
            <a:ext cx="69122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400" b="1" spc="27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4400" b="1" spc="27" dirty="0">
              <a:ln w="1143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spc="27" dirty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40BF6A67-2AB2-455B-A2A6-1B4AC8334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5" y="365125"/>
            <a:ext cx="876240" cy="11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3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833" y="0"/>
            <a:ext cx="167559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7B5390-F54E-4B4D-913B-C6790FAC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13" y="14665"/>
            <a:ext cx="9371120" cy="150004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получить справки 2-ндфл по выплаченным пособиям по временной нетрудоспособности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893A12E6-DAAB-4169-973C-7148D71751B5}"/>
              </a:ext>
            </a:extLst>
          </p:cNvPr>
          <p:cNvSpPr txBox="1">
            <a:spLocks/>
          </p:cNvSpPr>
          <p:nvPr/>
        </p:nvSpPr>
        <p:spPr>
          <a:xfrm>
            <a:off x="1461117" y="5295589"/>
            <a:ext cx="9371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Разберем четвертый вариант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89229A96-76D1-4D4D-9E24-C7C8834CF2D5}"/>
              </a:ext>
            </a:extLst>
          </p:cNvPr>
          <p:cNvSpPr/>
          <p:nvPr/>
        </p:nvSpPr>
        <p:spPr>
          <a:xfrm>
            <a:off x="1191492" y="2920534"/>
            <a:ext cx="9984508" cy="575624"/>
          </a:xfrm>
          <a:custGeom>
            <a:avLst/>
            <a:gdLst/>
            <a:ahLst/>
            <a:cxnLst/>
            <a:rect l="l" t="t" r="r" b="b"/>
            <a:pathLst>
              <a:path w="7045959" h="407669">
                <a:moveTo>
                  <a:pt x="3518115" y="0"/>
                </a:moveTo>
                <a:lnTo>
                  <a:pt x="3518115" y="203708"/>
                </a:lnTo>
                <a:lnTo>
                  <a:pt x="7045540" y="203708"/>
                </a:lnTo>
                <a:lnTo>
                  <a:pt x="7045540" y="407543"/>
                </a:lnTo>
              </a:path>
              <a:path w="7045959" h="407669">
                <a:moveTo>
                  <a:pt x="3518115" y="0"/>
                </a:moveTo>
                <a:lnTo>
                  <a:pt x="3518115" y="203708"/>
                </a:lnTo>
                <a:lnTo>
                  <a:pt x="4697056" y="203708"/>
                </a:lnTo>
                <a:lnTo>
                  <a:pt x="4697056" y="407543"/>
                </a:lnTo>
              </a:path>
              <a:path w="7045959" h="407669">
                <a:moveTo>
                  <a:pt x="3518115" y="0"/>
                </a:moveTo>
                <a:lnTo>
                  <a:pt x="3518115" y="203708"/>
                </a:lnTo>
                <a:lnTo>
                  <a:pt x="2348445" y="203708"/>
                </a:lnTo>
                <a:lnTo>
                  <a:pt x="2348445" y="407543"/>
                </a:lnTo>
              </a:path>
              <a:path w="7045959" h="407669">
                <a:moveTo>
                  <a:pt x="3518115" y="0"/>
                </a:moveTo>
                <a:lnTo>
                  <a:pt x="3518115" y="203708"/>
                </a:lnTo>
                <a:lnTo>
                  <a:pt x="0" y="203708"/>
                </a:lnTo>
                <a:lnTo>
                  <a:pt x="0" y="407543"/>
                </a:lnTo>
              </a:path>
            </a:pathLst>
          </a:custGeom>
          <a:ln w="12700">
            <a:solidFill>
              <a:srgbClr val="87B7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5A4D4A6-5F71-4986-8CCD-C1E3FE2CDA61}"/>
              </a:ext>
            </a:extLst>
          </p:cNvPr>
          <p:cNvSpPr txBox="1"/>
          <p:nvPr/>
        </p:nvSpPr>
        <p:spPr>
          <a:xfrm>
            <a:off x="4686416" y="1799141"/>
            <a:ext cx="2994660" cy="796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50"/>
              </a:spcBef>
            </a:pPr>
            <a:r>
              <a:rPr dirty="0">
                <a:ea typeface="Tahoma" panose="020B0604030504040204" pitchFamily="34" charset="0"/>
                <a:cs typeface="Tahoma" panose="020B0604030504040204" pitchFamily="34" charset="0"/>
              </a:rPr>
              <a:t>Способы </a:t>
            </a:r>
            <a:r>
              <a:rPr spc="-5" dirty="0">
                <a:ea typeface="Tahoma" panose="020B0604030504040204" pitchFamily="34" charset="0"/>
                <a:cs typeface="Tahoma" panose="020B0604030504040204" pitchFamily="34" charset="0"/>
              </a:rPr>
              <a:t>подачи заявлений на  получение </a:t>
            </a:r>
            <a:r>
              <a:rPr dirty="0">
                <a:ea typeface="Tahoma" panose="020B0604030504040204" pitchFamily="34" charset="0"/>
                <a:cs typeface="Tahoma" panose="020B0604030504040204" pitchFamily="34" charset="0"/>
              </a:rPr>
              <a:t>справки по </a:t>
            </a:r>
            <a:r>
              <a:rPr lang="ru-RU" spc="-5" dirty="0">
                <a:ea typeface="Tahoma" panose="020B0604030504040204" pitchFamily="34" charset="0"/>
                <a:cs typeface="Tahoma" panose="020B0604030504040204" pitchFamily="34" charset="0"/>
              </a:rPr>
              <a:t>форме</a:t>
            </a:r>
            <a:r>
              <a:rPr lang="en-US" spc="-5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35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pc="-25" dirty="0">
                <a:ea typeface="Tahoma" panose="020B0604030504040204" pitchFamily="34" charset="0"/>
                <a:cs typeface="Tahoma" panose="020B0604030504040204" pitchFamily="34" charset="0"/>
              </a:rPr>
              <a:t>НДФЛ </a:t>
            </a:r>
            <a:r>
              <a:rPr dirty="0">
                <a:ea typeface="Tahoma" panose="020B0604030504040204" pitchFamily="34" charset="0"/>
                <a:cs typeface="Tahoma" panose="020B0604030504040204" pitchFamily="34" charset="0"/>
              </a:rPr>
              <a:t>и Справки о</a:t>
            </a:r>
            <a:r>
              <a:rPr spc="-7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ea typeface="Tahoma" panose="020B0604030504040204" pitchFamily="34" charset="0"/>
                <a:cs typeface="Tahoma" panose="020B0604030504040204" pitchFamily="34" charset="0"/>
              </a:rPr>
              <a:t>выплатах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A868FED2-B697-4CFA-A223-5256D893505C}"/>
              </a:ext>
            </a:extLst>
          </p:cNvPr>
          <p:cNvSpPr txBox="1"/>
          <p:nvPr/>
        </p:nvSpPr>
        <p:spPr>
          <a:xfrm>
            <a:off x="-20534" y="3701303"/>
            <a:ext cx="2424052" cy="1235402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065" marR="5080" indent="635" algn="ctr">
              <a:lnSpc>
                <a:spcPct val="86300"/>
              </a:lnSpc>
              <a:spcBef>
                <a:spcPts val="334"/>
              </a:spcBef>
            </a:pPr>
            <a:r>
              <a:rPr spc="-15" dirty="0">
                <a:cs typeface="Arial"/>
              </a:rPr>
              <a:t>Подача заявления  </a:t>
            </a:r>
            <a:r>
              <a:rPr spc="-5" dirty="0">
                <a:cs typeface="Arial"/>
              </a:rPr>
              <a:t>лично </a:t>
            </a:r>
            <a:r>
              <a:rPr dirty="0">
                <a:cs typeface="Arial"/>
              </a:rPr>
              <a:t>в ФСС </a:t>
            </a:r>
            <a:r>
              <a:rPr spc="-10" dirty="0">
                <a:cs typeface="Arial"/>
              </a:rPr>
              <a:t>РФ</a:t>
            </a:r>
            <a:r>
              <a:rPr spc="-90" dirty="0">
                <a:cs typeface="Arial"/>
              </a:rPr>
              <a:t> </a:t>
            </a:r>
            <a:r>
              <a:rPr dirty="0">
                <a:cs typeface="Arial"/>
              </a:rPr>
              <a:t>по  </a:t>
            </a:r>
            <a:r>
              <a:rPr spc="-5" dirty="0">
                <a:cs typeface="Arial"/>
              </a:rPr>
              <a:t>месту регистрации  </a:t>
            </a:r>
            <a:r>
              <a:rPr spc="-10" dirty="0">
                <a:cs typeface="Arial"/>
              </a:rPr>
              <a:t>страхователя  (работодателя).</a:t>
            </a:r>
            <a:endParaRPr dirty="0">
              <a:cs typeface="Arial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26342DD5-1094-4CF3-AF14-3916B076B3DA}"/>
              </a:ext>
            </a:extLst>
          </p:cNvPr>
          <p:cNvSpPr txBox="1"/>
          <p:nvPr/>
        </p:nvSpPr>
        <p:spPr>
          <a:xfrm>
            <a:off x="3320817" y="3988540"/>
            <a:ext cx="2286413" cy="52206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700" algn="ctr">
              <a:lnSpc>
                <a:spcPct val="86000"/>
              </a:lnSpc>
              <a:spcBef>
                <a:spcPts val="345"/>
              </a:spcBef>
            </a:pPr>
            <a:r>
              <a:rPr spc="-10" dirty="0">
                <a:cs typeface="Arial"/>
              </a:rPr>
              <a:t>Направление  </a:t>
            </a:r>
            <a:r>
              <a:rPr spc="-15" dirty="0">
                <a:cs typeface="Arial"/>
              </a:rPr>
              <a:t>заявления </a:t>
            </a:r>
            <a:r>
              <a:rPr dirty="0">
                <a:cs typeface="Arial"/>
              </a:rPr>
              <a:t>по</a:t>
            </a:r>
            <a:r>
              <a:rPr spc="-35" dirty="0">
                <a:cs typeface="Arial"/>
              </a:rPr>
              <a:t> </a:t>
            </a:r>
            <a:r>
              <a:rPr spc="-10" dirty="0">
                <a:cs typeface="Arial"/>
              </a:rPr>
              <a:t>почте.</a:t>
            </a:r>
            <a:endParaRPr dirty="0">
              <a:cs typeface="Arial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C94E392C-3419-431E-85F9-61E11EA437A1}"/>
              </a:ext>
            </a:extLst>
          </p:cNvPr>
          <p:cNvSpPr txBox="1"/>
          <p:nvPr/>
        </p:nvSpPr>
        <p:spPr>
          <a:xfrm>
            <a:off x="9801473" y="3701303"/>
            <a:ext cx="2286412" cy="997196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35"/>
              </a:spcBef>
              <a:tabLst>
                <a:tab pos="628650" algn="l"/>
              </a:tabLst>
            </a:pPr>
            <a:r>
              <a:rPr lang="ru-RU" spc="-5" dirty="0">
                <a:cs typeface="Arial"/>
              </a:rPr>
              <a:t>Через личный кабинет застрахованного лица на сайте</a:t>
            </a:r>
            <a:br>
              <a:rPr lang="ru-RU" spc="-5" dirty="0">
                <a:cs typeface="Arial"/>
              </a:rPr>
            </a:br>
            <a:r>
              <a:rPr spc="-5" dirty="0">
                <a:solidFill>
                  <a:srgbClr val="0462C1"/>
                </a:solidFill>
                <a:cs typeface="Calibri"/>
                <a:hlinkClick r:id="rId4"/>
              </a:rPr>
              <a:t>https://lk.fss.ru</a:t>
            </a:r>
            <a:endParaRPr dirty="0">
              <a:cs typeface="Calibri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9F2D4235-F921-4019-A0F1-94F6C325230B}"/>
              </a:ext>
            </a:extLst>
          </p:cNvPr>
          <p:cNvSpPr txBox="1"/>
          <p:nvPr/>
        </p:nvSpPr>
        <p:spPr>
          <a:xfrm>
            <a:off x="6561146" y="3738026"/>
            <a:ext cx="2286412" cy="124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565"/>
              </a:lnSpc>
              <a:spcBef>
                <a:spcPts val="105"/>
              </a:spcBef>
            </a:pPr>
            <a:r>
              <a:rPr lang="ru-RU" sz="1550" spc="-15" dirty="0">
                <a:cs typeface="Arial"/>
              </a:rPr>
              <a:t>Подача заявления через уполномоченное лицо с нотариально заверенной доверенностью в соответствии c Налоговым кодексом РФ.</a:t>
            </a:r>
            <a:endParaRPr sz="1550" dirty="0">
              <a:cs typeface="Arial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51DA7AA-2575-4EBE-9804-3E6BBF123A09}"/>
              </a:ext>
            </a:extLst>
          </p:cNvPr>
          <p:cNvSpPr/>
          <p:nvPr/>
        </p:nvSpPr>
        <p:spPr>
          <a:xfrm>
            <a:off x="4631171" y="1511186"/>
            <a:ext cx="3105150" cy="140075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30F9407-78C8-49FB-9302-5EE1BD046E22}"/>
              </a:ext>
            </a:extLst>
          </p:cNvPr>
          <p:cNvSpPr/>
          <p:nvPr/>
        </p:nvSpPr>
        <p:spPr>
          <a:xfrm>
            <a:off x="6561145" y="3499491"/>
            <a:ext cx="2286413" cy="172286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88B9268-C80F-444A-AD8B-85CFBE3D0F5B}"/>
              </a:ext>
            </a:extLst>
          </p:cNvPr>
          <p:cNvSpPr/>
          <p:nvPr/>
        </p:nvSpPr>
        <p:spPr>
          <a:xfrm>
            <a:off x="80489" y="3499491"/>
            <a:ext cx="2286413" cy="172286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C4EFBDA-08A6-4DE5-B682-36824389AA5A}"/>
              </a:ext>
            </a:extLst>
          </p:cNvPr>
          <p:cNvSpPr/>
          <p:nvPr/>
        </p:nvSpPr>
        <p:spPr>
          <a:xfrm>
            <a:off x="3320817" y="3499491"/>
            <a:ext cx="2286413" cy="172286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9D7A34A-41D3-43DE-9C55-EB6332D5E99B}"/>
              </a:ext>
            </a:extLst>
          </p:cNvPr>
          <p:cNvSpPr/>
          <p:nvPr/>
        </p:nvSpPr>
        <p:spPr>
          <a:xfrm>
            <a:off x="9801473" y="3504753"/>
            <a:ext cx="2286413" cy="172286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9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2FD6C1-08E9-443E-9C67-62C41C9A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56" y="1325563"/>
            <a:ext cx="9030790" cy="5326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AF29EF8-EC69-40C9-AC43-8C4E49B20971}"/>
              </a:ext>
            </a:extLst>
          </p:cNvPr>
          <p:cNvSpPr txBox="1">
            <a:spLocks/>
          </p:cNvSpPr>
          <p:nvPr/>
        </p:nvSpPr>
        <p:spPr>
          <a:xfrm>
            <a:off x="696651" y="-127000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363C544-DAE2-4B24-A920-3225ABFC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52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Заходим на сайт</a:t>
            </a:r>
            <a:br>
              <a:rPr lang="ru-RU" sz="3200" dirty="0"/>
            </a:br>
            <a:r>
              <a:rPr lang="en-US" sz="3200" dirty="0"/>
              <a:t>https://lk.fss.ru/</a:t>
            </a:r>
            <a:endParaRPr lang="ru-RU" sz="3200" dirty="0"/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6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AF29EF8-EC69-40C9-AC43-8C4E49B20971}"/>
              </a:ext>
            </a:extLst>
          </p:cNvPr>
          <p:cNvSpPr txBox="1">
            <a:spLocks/>
          </p:cNvSpPr>
          <p:nvPr/>
        </p:nvSpPr>
        <p:spPr>
          <a:xfrm>
            <a:off x="696651" y="-127000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363C544-DAE2-4B24-A920-3225ABFC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Находим пункт «Кабинет получателя услуг» </a:t>
            </a:r>
            <a:br>
              <a:rPr lang="ru-RU" sz="3200" dirty="0"/>
            </a:br>
            <a:r>
              <a:rPr lang="ru-RU" sz="3200" dirty="0"/>
              <a:t>и кнопку «Войти»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E93674-E11B-46F6-821C-8DF89E529B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9020" r="18712"/>
          <a:stretch/>
        </p:blipFill>
        <p:spPr>
          <a:xfrm>
            <a:off x="1979972" y="1106905"/>
            <a:ext cx="8232056" cy="57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4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696651" y="-142875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Открывается вход в личный кабинет «Госуслуг», где водятся ваши учетные данные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97AA0B-E1EF-42BD-A4B2-7AD79FB13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34C3EA-8AA1-4A5E-821E-872A0B79C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528" y="1088045"/>
            <a:ext cx="3619622" cy="56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EAA90B9-421A-4E31-8831-358C1564E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6" y="1027906"/>
            <a:ext cx="11891448" cy="494607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696651" y="-142875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На главной странице перейти в раздел «Запросы в Фонд», в открывшемся окне нажать на кнопку «Новый запрос»</a:t>
            </a:r>
          </a:p>
        </p:txBody>
      </p:sp>
    </p:spTree>
    <p:extLst>
      <p:ext uri="{BB962C8B-B14F-4D97-AF65-F5344CB8AC3E}">
        <p14:creationId xmlns:p14="http://schemas.microsoft.com/office/powerpoint/2010/main" val="418100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46A0D672-C385-4C0B-A098-587DC7368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830" y="1244601"/>
            <a:ext cx="8832339" cy="551179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696651" y="-125457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В подразделе «Создание нового запроса в Фонд»</a:t>
            </a:r>
            <a:r>
              <a:rPr lang="en-US" sz="3200" dirty="0"/>
              <a:t> </a:t>
            </a:r>
            <a:r>
              <a:rPr lang="ru-RU" sz="3200" dirty="0"/>
              <a:t>на 1 шаге заполнить личные данные,  в разделе «Способ получения ответа» выбрать в Личный кабинет</a:t>
            </a:r>
          </a:p>
        </p:txBody>
      </p:sp>
    </p:spTree>
    <p:extLst>
      <p:ext uri="{BB962C8B-B14F-4D97-AF65-F5344CB8AC3E}">
        <p14:creationId xmlns:p14="http://schemas.microsoft.com/office/powerpoint/2010/main" val="32672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44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1653925" y="92434"/>
            <a:ext cx="888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Дополнение к предыдущему слайду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1335372-8CD2-47E0-B6E3-E7CB9A3F9324}"/>
              </a:ext>
            </a:extLst>
          </p:cNvPr>
          <p:cNvSpPr txBox="1">
            <a:spLocks/>
          </p:cNvSpPr>
          <p:nvPr/>
        </p:nvSpPr>
        <p:spPr>
          <a:xfrm>
            <a:off x="5016500" y="2975746"/>
            <a:ext cx="665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В разделе «Способ получения ответа», выбрать для получения справки 2-НДФЛ ФСС возможно только 2 варианта, «по почте» (физический документ который нужно будет забрать в отделении «Почты России») или вариант «только в личный кабинет» через который вы сможете скачать с сайта и распечатать эту справку.</a:t>
            </a:r>
          </a:p>
        </p:txBody>
      </p:sp>
      <p:pic>
        <p:nvPicPr>
          <p:cNvPr id="11" name="Объект 13">
            <a:extLst>
              <a:ext uri="{FF2B5EF4-FFF2-40B4-BE49-F238E27FC236}">
                <a16:creationId xmlns:a16="http://schemas.microsoft.com/office/drawing/2014/main" id="{4C55C979-04AC-4A67-9CD8-826BADD76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04" y="2235159"/>
            <a:ext cx="4493031" cy="2803864"/>
          </a:xfrm>
        </p:spPr>
      </p:pic>
    </p:spTree>
    <p:extLst>
      <p:ext uri="{BB962C8B-B14F-4D97-AF65-F5344CB8AC3E}">
        <p14:creationId xmlns:p14="http://schemas.microsoft.com/office/powerpoint/2010/main" val="113868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838200" y="-126599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 На шаге 2 требуется заполнить реквизиты заявления, как представлено на снимке экрана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D763229-58F7-4421-BECB-EEF9E7389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24" y="1046379"/>
            <a:ext cx="6609228" cy="5630328"/>
          </a:xfrm>
        </p:spPr>
      </p:pic>
    </p:spTree>
    <p:extLst>
      <p:ext uri="{BB962C8B-B14F-4D97-AF65-F5344CB8AC3E}">
        <p14:creationId xmlns:p14="http://schemas.microsoft.com/office/powerpoint/2010/main" val="3964840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421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Как получить справки 2-ндфл по выплаченным пособиям по временной нетрудоспособности</vt:lpstr>
      <vt:lpstr>Заходим на сайт https://lk.fss.ru/</vt:lpstr>
      <vt:lpstr>Находим пункт «Кабинет получателя услуг»  и кнопку «Войти»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Воробьев Василий Иванович</dc:creator>
  <cp:lastModifiedBy>Воробьев Василий Иванович</cp:lastModifiedBy>
  <cp:revision>52</cp:revision>
  <dcterms:created xsi:type="dcterms:W3CDTF">2020-12-24T04:45:19Z</dcterms:created>
  <dcterms:modified xsi:type="dcterms:W3CDTF">2021-01-19T06:54:37Z</dcterms:modified>
</cp:coreProperties>
</file>